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08.02.2021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5043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909499" y="1705232"/>
            <a:ext cx="7544317" cy="3558550"/>
            <a:chOff x="-71641" y="1389413"/>
            <a:chExt cx="10951998" cy="5222656"/>
          </a:xfrm>
        </p:grpSpPr>
        <p:sp>
          <p:nvSpPr>
            <p:cNvPr id="7" name="Rechteck 6"/>
            <p:cNvSpPr/>
            <p:nvPr/>
          </p:nvSpPr>
          <p:spPr>
            <a:xfrm>
              <a:off x="6697683" y="1389413"/>
              <a:ext cx="4182674" cy="71251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3" y="4522520"/>
              <a:ext cx="4182674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4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9" cy="71251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7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4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9" y="3241964"/>
              <a:ext cx="1603169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8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1" cy="162232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4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147187"/>
              <a:ext cx="494071" cy="10323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071" h="103239">
                  <a:moveTo>
                    <a:pt x="494071" y="0"/>
                  </a:moveTo>
                  <a:lnTo>
                    <a:pt x="265471" y="103239"/>
                  </a:lnTo>
                  <a:lnTo>
                    <a:pt x="0" y="10323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-71641" y="4522519"/>
              <a:ext cx="1228896" cy="13473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4" y="2454065"/>
              <a:ext cx="809502" cy="542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Q D</a:t>
              </a:r>
              <a:endParaRPr lang="de-DE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6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6" y="2407816"/>
              <a:ext cx="394973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</a:t>
              </a:r>
              <a:endParaRPr lang="de-DE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5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5" y="2291430"/>
              <a:ext cx="548175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6" y="3827524"/>
              <a:ext cx="548175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0" y="1454028"/>
              <a:ext cx="1597518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TIMx</a:t>
              </a:r>
              <a:r>
                <a:rPr lang="de-DE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99616" cy="853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TIMx</a:t>
              </a:r>
              <a:r>
                <a:rPr lang="de-DE" dirty="0" smtClean="0"/>
                <a:t>-&gt;CNT</a:t>
              </a:r>
            </a:p>
            <a:p>
              <a:r>
                <a:rPr lang="de-DE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10" y="3021186"/>
              <a:ext cx="1519478" cy="542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EQ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8"/>
              <a:ext cx="1603814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TIMx</a:t>
              </a:r>
              <a:r>
                <a:rPr lang="de-DE" dirty="0" err="1" smtClean="0">
                  <a:sym typeface="Wingdings" panose="05000000000000000000" pitchFamily="2" charset="2"/>
                </a:rPr>
                <a:t>PSC</a:t>
              </a:r>
              <a:endParaRPr lang="de-DE" dirty="0" smtClean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3"/>
              <a:ext cx="2130583" cy="853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CEN =</a:t>
              </a:r>
            </a:p>
            <a:p>
              <a:r>
                <a:rPr lang="de-DE" dirty="0" err="1" smtClean="0"/>
                <a:t>TIMx</a:t>
              </a:r>
              <a:r>
                <a:rPr lang="de-DE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3"/>
              <a:ext cx="1954293" cy="853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UIF =</a:t>
              </a:r>
            </a:p>
            <a:p>
              <a:r>
                <a:rPr lang="de-DE" dirty="0" err="1" smtClean="0"/>
                <a:t>TIMx</a:t>
              </a:r>
              <a:r>
                <a:rPr lang="de-DE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2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25024" cy="853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UIE =</a:t>
              </a:r>
            </a:p>
            <a:p>
              <a:r>
                <a:rPr lang="de-DE" dirty="0" err="1" smtClean="0"/>
                <a:t>TIMx</a:t>
              </a:r>
              <a:r>
                <a:rPr lang="de-DE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-71641" y="5332283"/>
              <a:ext cx="1114820" cy="487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32MHz</a:t>
              </a: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203203" y="4302750"/>
              <a:ext cx="2121601" cy="853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RCC-&gt;</a:t>
              </a:r>
              <a:r>
                <a:rPr lang="de-DE" dirty="0" smtClean="0"/>
                <a:t>APB1ENR</a:t>
              </a:r>
            </a:p>
            <a:p>
              <a:r>
                <a:rPr lang="de-DE" dirty="0" smtClean="0"/>
                <a:t>Bit 4</a:t>
              </a:r>
            </a:p>
          </p:txBody>
        </p:sp>
        <p:grpSp>
          <p:nvGrpSpPr>
            <p:cNvPr id="100" name="Gruppieren 99"/>
            <p:cNvGrpSpPr/>
            <p:nvPr/>
          </p:nvGrpSpPr>
          <p:grpSpPr>
            <a:xfrm>
              <a:off x="6667577" y="4575355"/>
              <a:ext cx="1192031" cy="1199333"/>
              <a:chOff x="6667577" y="4575355"/>
              <a:chExt cx="1192031" cy="1199333"/>
            </a:xfrm>
          </p:grpSpPr>
          <p:sp>
            <p:nvSpPr>
              <p:cNvPr id="98" name="Textfeld 97"/>
              <p:cNvSpPr txBox="1"/>
              <p:nvPr/>
            </p:nvSpPr>
            <p:spPr>
              <a:xfrm>
                <a:off x="6667577" y="4575355"/>
                <a:ext cx="1192031" cy="487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 smtClean="0"/>
                  <a:t>Reset</a:t>
                </a:r>
                <a:endParaRPr lang="de-DE" dirty="0" smtClean="0"/>
              </a:p>
            </p:txBody>
          </p:sp>
          <p:sp>
            <p:nvSpPr>
              <p:cNvPr id="99" name="Textfeld 98"/>
              <p:cNvSpPr txBox="1"/>
              <p:nvPr/>
            </p:nvSpPr>
            <p:spPr>
              <a:xfrm>
                <a:off x="6704676" y="5286850"/>
                <a:ext cx="1072846" cy="487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 smtClean="0"/>
                  <a:t>Enable</a:t>
                </a:r>
                <a:endParaRPr lang="de-DE" dirty="0" smtClean="0"/>
              </a:p>
            </p:txBody>
          </p:sp>
        </p:grpSp>
      </p:grpSp>
      <p:sp>
        <p:nvSpPr>
          <p:cNvPr id="5" name="Legende mit Linie 1 4"/>
          <p:cNvSpPr/>
          <p:nvPr/>
        </p:nvSpPr>
        <p:spPr>
          <a:xfrm>
            <a:off x="1410273" y="4951081"/>
            <a:ext cx="2776152" cy="1408866"/>
          </a:xfrm>
          <a:prstGeom prst="borderCallout1">
            <a:avLst>
              <a:gd name="adj1" fmla="val -350"/>
              <a:gd name="adj2" fmla="val 82859"/>
              <a:gd name="adj3" fmla="val -31534"/>
              <a:gd name="adj4" fmla="val 97004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R0,=</a:t>
            </a:r>
            <a:r>
              <a:rPr lang="de-DE" dirty="0" err="1">
                <a:solidFill>
                  <a:srgbClr val="FF0000"/>
                </a:solidFill>
              </a:rPr>
              <a:t>rcc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R1,[R0,RCC_APB1ENR]</a:t>
            </a:r>
          </a:p>
          <a:p>
            <a:r>
              <a:rPr lang="de-DE" dirty="0" err="1">
                <a:solidFill>
                  <a:srgbClr val="FF0000"/>
                </a:solidFill>
              </a:rPr>
              <a:t>orr</a:t>
            </a:r>
            <a:r>
              <a:rPr lang="de-DE" dirty="0">
                <a:solidFill>
                  <a:srgbClr val="FF0000"/>
                </a:solidFill>
              </a:rPr>
              <a:t> R1,0b110001   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R1,[R0,RCC_APB1ENR]</a:t>
            </a:r>
          </a:p>
        </p:txBody>
      </p:sp>
      <p:sp>
        <p:nvSpPr>
          <p:cNvPr id="47" name="Legende mit Linie 1 46"/>
          <p:cNvSpPr/>
          <p:nvPr/>
        </p:nvSpPr>
        <p:spPr>
          <a:xfrm>
            <a:off x="4286769" y="4764620"/>
            <a:ext cx="2212885" cy="1103583"/>
          </a:xfrm>
          <a:prstGeom prst="borderCallout1">
            <a:avLst>
              <a:gd name="adj1" fmla="val -350"/>
              <a:gd name="adj2" fmla="val 62694"/>
              <a:gd name="adj3" fmla="val -18532"/>
              <a:gd name="adj4" fmla="val 66198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R3</a:t>
            </a:r>
            <a:r>
              <a:rPr lang="de-DE" dirty="0">
                <a:solidFill>
                  <a:srgbClr val="FF0000"/>
                </a:solidFill>
              </a:rPr>
              <a:t>,=</a:t>
            </a:r>
            <a:r>
              <a:rPr lang="de-DE" dirty="0" smtClean="0">
                <a:solidFill>
                  <a:srgbClr val="FF0000"/>
                </a:solidFill>
              </a:rPr>
              <a:t>TIM2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mov </a:t>
            </a:r>
            <a:r>
              <a:rPr lang="pt-BR" dirty="0" smtClean="0">
                <a:solidFill>
                  <a:srgbClr val="FF0000"/>
                </a:solidFill>
              </a:rPr>
              <a:t>	R1,#x</a:t>
            </a:r>
            <a:endParaRPr lang="pt-BR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R1</a:t>
            </a:r>
            <a:r>
              <a:rPr lang="de-DE" dirty="0">
                <a:solidFill>
                  <a:srgbClr val="FF0000"/>
                </a:solidFill>
              </a:rPr>
              <a:t>,[R3,PSC]</a:t>
            </a:r>
          </a:p>
        </p:txBody>
      </p:sp>
      <p:sp>
        <p:nvSpPr>
          <p:cNvPr id="48" name="Legende mit Linie 1 47"/>
          <p:cNvSpPr/>
          <p:nvPr/>
        </p:nvSpPr>
        <p:spPr>
          <a:xfrm>
            <a:off x="6568508" y="5414452"/>
            <a:ext cx="2430853" cy="984787"/>
          </a:xfrm>
          <a:prstGeom prst="borderCallout1">
            <a:avLst>
              <a:gd name="adj1" fmla="val -1721"/>
              <a:gd name="adj2" fmla="val 57374"/>
              <a:gd name="adj3" fmla="val -18567"/>
              <a:gd name="adj4" fmla="val 47973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R3</a:t>
            </a:r>
            <a:r>
              <a:rPr lang="de-DE" dirty="0">
                <a:solidFill>
                  <a:srgbClr val="FF0000"/>
                </a:solidFill>
              </a:rPr>
              <a:t>,=TIM2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mov</a:t>
            </a:r>
            <a:r>
              <a:rPr lang="de-DE" dirty="0" smtClean="0">
                <a:solidFill>
                  <a:srgbClr val="FF0000"/>
                </a:solidFill>
              </a:rPr>
              <a:t> 	R1</a:t>
            </a:r>
            <a:r>
              <a:rPr lang="de-DE" dirty="0">
                <a:solidFill>
                  <a:srgbClr val="FF0000"/>
                </a:solidFill>
              </a:rPr>
              <a:t>,#1</a:t>
            </a:r>
          </a:p>
          <a:p>
            <a:r>
              <a:rPr lang="da-DK" dirty="0">
                <a:solidFill>
                  <a:srgbClr val="FF0000"/>
                </a:solidFill>
              </a:rPr>
              <a:t>str </a:t>
            </a:r>
            <a:r>
              <a:rPr lang="da-DK" dirty="0" smtClean="0">
                <a:solidFill>
                  <a:srgbClr val="FF0000"/>
                </a:solidFill>
              </a:rPr>
              <a:t>	R1</a:t>
            </a:r>
            <a:r>
              <a:rPr lang="da-DK" dirty="0">
                <a:solidFill>
                  <a:srgbClr val="FF0000"/>
                </a:solidFill>
              </a:rPr>
              <a:t>,[R3,CR1</a:t>
            </a:r>
            <a:r>
              <a:rPr lang="da-DK" dirty="0" smtClean="0">
                <a:solidFill>
                  <a:srgbClr val="FF0000"/>
                </a:solidFill>
              </a:rPr>
              <a:t>]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Legende mit Linie 1 48"/>
          <p:cNvSpPr/>
          <p:nvPr/>
        </p:nvSpPr>
        <p:spPr>
          <a:xfrm>
            <a:off x="9248372" y="4898878"/>
            <a:ext cx="2795751" cy="1014391"/>
          </a:xfrm>
          <a:prstGeom prst="borderCallout1">
            <a:avLst>
              <a:gd name="adj1" fmla="val -962"/>
              <a:gd name="adj2" fmla="val 53126"/>
              <a:gd name="adj3" fmla="val -24095"/>
              <a:gd name="adj4" fmla="val 43929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R3</a:t>
            </a:r>
            <a:r>
              <a:rPr lang="de-DE" dirty="0">
                <a:solidFill>
                  <a:srgbClr val="FF0000"/>
                </a:solidFill>
              </a:rPr>
              <a:t>,=TIM2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mov</a:t>
            </a:r>
            <a:r>
              <a:rPr lang="de-DE" dirty="0" smtClean="0">
                <a:solidFill>
                  <a:srgbClr val="FF0000"/>
                </a:solidFill>
              </a:rPr>
              <a:t>	R1</a:t>
            </a:r>
            <a:r>
              <a:rPr lang="de-DE" dirty="0">
                <a:solidFill>
                  <a:srgbClr val="FF0000"/>
                </a:solidFill>
              </a:rPr>
              <a:t>,#0</a:t>
            </a:r>
          </a:p>
          <a:p>
            <a:r>
              <a:rPr lang="de-DE" dirty="0" err="1">
                <a:solidFill>
                  <a:srgbClr val="FF0000"/>
                </a:solidFill>
              </a:rPr>
              <a:t>str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R1</a:t>
            </a:r>
            <a:r>
              <a:rPr lang="de-DE" dirty="0">
                <a:solidFill>
                  <a:srgbClr val="FF0000"/>
                </a:solidFill>
              </a:rPr>
              <a:t>,[R3,CNT]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0" name="Legende mit Linie 1 49"/>
          <p:cNvSpPr/>
          <p:nvPr/>
        </p:nvSpPr>
        <p:spPr>
          <a:xfrm>
            <a:off x="9173268" y="271848"/>
            <a:ext cx="2302040" cy="1214102"/>
          </a:xfrm>
          <a:prstGeom prst="borderCallout1">
            <a:avLst>
              <a:gd name="adj1" fmla="val 98383"/>
              <a:gd name="adj2" fmla="val 26225"/>
              <a:gd name="adj3" fmla="val 123581"/>
              <a:gd name="adj4" fmla="val 15401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	R3,=</a:t>
            </a:r>
            <a:r>
              <a:rPr lang="de-DE" dirty="0" smtClean="0">
                <a:solidFill>
                  <a:srgbClr val="FF0000"/>
                </a:solidFill>
              </a:rPr>
              <a:t>TIM2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mov</a:t>
            </a:r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</a:rPr>
              <a:t>R1</a:t>
            </a:r>
            <a:r>
              <a:rPr lang="de-DE" dirty="0" smtClean="0">
                <a:solidFill>
                  <a:srgbClr val="FF0000"/>
                </a:solidFill>
              </a:rPr>
              <a:t>,#</a:t>
            </a:r>
            <a:r>
              <a:rPr lang="de-DE" dirty="0" smtClean="0">
                <a:solidFill>
                  <a:srgbClr val="FF0000"/>
                </a:solidFill>
              </a:rPr>
              <a:t>y</a:t>
            </a:r>
            <a:r>
              <a:rPr lang="de-DE" dirty="0">
                <a:solidFill>
                  <a:srgbClr val="FF0000"/>
                </a:solidFill>
              </a:rPr>
              <a:t>	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>
                <a:solidFill>
                  <a:srgbClr val="FF0000"/>
                </a:solidFill>
              </a:rPr>
              <a:t>	R1,[R3,ARR]</a:t>
            </a:r>
          </a:p>
        </p:txBody>
      </p:sp>
      <p:sp>
        <p:nvSpPr>
          <p:cNvPr id="52" name="Legende mit Linie 1 51"/>
          <p:cNvSpPr/>
          <p:nvPr/>
        </p:nvSpPr>
        <p:spPr>
          <a:xfrm>
            <a:off x="3236487" y="554351"/>
            <a:ext cx="2314833" cy="1117894"/>
          </a:xfrm>
          <a:prstGeom prst="borderCallout1">
            <a:avLst>
              <a:gd name="adj1" fmla="val 79185"/>
              <a:gd name="adj2" fmla="val 100557"/>
              <a:gd name="adj3" fmla="val 108243"/>
              <a:gd name="adj4" fmla="val 110184"/>
            </a:avLst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ldr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	R3</a:t>
            </a:r>
            <a:r>
              <a:rPr lang="de-DE" dirty="0">
                <a:solidFill>
                  <a:srgbClr val="FF0000"/>
                </a:solidFill>
              </a:rPr>
              <a:t>,=TIM2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mov</a:t>
            </a:r>
            <a:r>
              <a:rPr lang="de-DE" dirty="0" smtClean="0">
                <a:solidFill>
                  <a:srgbClr val="FF0000"/>
                </a:solidFill>
              </a:rPr>
              <a:t>	R1</a:t>
            </a:r>
            <a:r>
              <a:rPr lang="de-DE" dirty="0">
                <a:solidFill>
                  <a:srgbClr val="FF0000"/>
                </a:solidFill>
              </a:rPr>
              <a:t>,#0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 smtClean="0">
                <a:solidFill>
                  <a:srgbClr val="FF0000"/>
                </a:solidFill>
              </a:rPr>
              <a:t> 	R1</a:t>
            </a:r>
            <a:r>
              <a:rPr lang="de-DE" dirty="0">
                <a:solidFill>
                  <a:srgbClr val="FF0000"/>
                </a:solidFill>
              </a:rPr>
              <a:t>,[R3,SR]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355623" y="5868203"/>
            <a:ext cx="1718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T=1µs: x=31</a:t>
            </a:r>
          </a:p>
          <a:p>
            <a:r>
              <a:rPr lang="de-DE" dirty="0" smtClean="0"/>
              <a:t>T=1ms: x=31999</a:t>
            </a:r>
            <a:endParaRPr lang="de-DE" dirty="0" smtClean="0"/>
          </a:p>
        </p:txBody>
      </p:sp>
      <p:sp>
        <p:nvSpPr>
          <p:cNvPr id="53" name="Textfeld 52"/>
          <p:cNvSpPr txBox="1"/>
          <p:nvPr/>
        </p:nvSpPr>
        <p:spPr>
          <a:xfrm>
            <a:off x="1140425" y="6402188"/>
            <a:ext cx="3538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0b110001 für TIM2, TIM6 und TIM7</a:t>
            </a:r>
            <a:endParaRPr lang="de-DE" dirty="0" smtClean="0"/>
          </a:p>
        </p:txBody>
      </p:sp>
      <p:sp>
        <p:nvSpPr>
          <p:cNvPr id="62" name="Textfeld 61"/>
          <p:cNvSpPr txBox="1"/>
          <p:nvPr/>
        </p:nvSpPr>
        <p:spPr>
          <a:xfrm>
            <a:off x="7446320" y="1121901"/>
            <a:ext cx="172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Periode=(y+1)*T</a:t>
            </a:r>
            <a:endParaRPr lang="de-DE" dirty="0" smtClean="0"/>
          </a:p>
        </p:txBody>
      </p:sp>
      <p:sp>
        <p:nvSpPr>
          <p:cNvPr id="63" name="Textfeld 62"/>
          <p:cNvSpPr txBox="1"/>
          <p:nvPr/>
        </p:nvSpPr>
        <p:spPr>
          <a:xfrm>
            <a:off x="7021827" y="403256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</a:t>
            </a:r>
            <a:endParaRPr lang="de-DE" dirty="0" smtClean="0"/>
          </a:p>
        </p:txBody>
      </p:sp>
      <p:sp>
        <p:nvSpPr>
          <p:cNvPr id="70" name="Textfeld 69"/>
          <p:cNvSpPr txBox="1"/>
          <p:nvPr/>
        </p:nvSpPr>
        <p:spPr>
          <a:xfrm>
            <a:off x="9173268" y="5965916"/>
            <a:ext cx="200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Zähler bei 0 starten</a:t>
            </a:r>
            <a:endParaRPr lang="de-DE" dirty="0" smtClean="0"/>
          </a:p>
        </p:txBody>
      </p:sp>
      <p:sp>
        <p:nvSpPr>
          <p:cNvPr id="6" name="Rechteck 5"/>
          <p:cNvSpPr/>
          <p:nvPr/>
        </p:nvSpPr>
        <p:spPr>
          <a:xfrm>
            <a:off x="6487984" y="6413660"/>
            <a:ext cx="225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smtClean="0"/>
              <a:t>Timer </a:t>
            </a:r>
            <a:r>
              <a:rPr lang="da-DK" dirty="0"/>
              <a:t>starten (CEN=1)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32334" y="622402"/>
            <a:ext cx="5190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ldr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R1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,=GPIOC</a:t>
            </a:r>
          </a:p>
          <a:p>
            <a:r>
              <a:rPr lang="de-DE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schleife:</a:t>
            </a:r>
          </a:p>
          <a:p>
            <a:r>
              <a:rPr lang="de-DE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//UIF prüfen</a:t>
            </a:r>
            <a:endParaRPr lang="de-DE" b="1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ldr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	R2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,[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R3,SR]</a:t>
            </a:r>
            <a:endParaRPr lang="de-DE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tst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	R2,Bit0</a:t>
            </a:r>
            <a:endParaRPr lang="de-DE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beq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schleife</a:t>
            </a:r>
          </a:p>
          <a:p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//UIF zurücksetzen</a:t>
            </a:r>
          </a:p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mov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	R2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,#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0</a:t>
            </a:r>
          </a:p>
          <a:p>
            <a:r>
              <a:rPr lang="de-DE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str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	R2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,[R3,SR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</a:p>
          <a:p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//Aktionen bei UIF=1</a:t>
            </a:r>
            <a:endParaRPr lang="de-DE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e-DE" dirty="0" err="1">
                <a:solidFill>
                  <a:srgbClr val="000000"/>
                </a:solidFill>
                <a:latin typeface="Consolas" panose="020B0609020204030204" pitchFamily="49" charset="0"/>
              </a:rPr>
              <a:t>ldrb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R2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,[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R1,ODR]</a:t>
            </a:r>
            <a:endParaRPr lang="de-DE" dirty="0">
              <a:solidFill>
                <a:srgbClr val="3F7F5F"/>
              </a:solidFill>
              <a:latin typeface="Consolas" panose="020B0609020204030204" pitchFamily="49" charset="0"/>
            </a:endParaRPr>
          </a:p>
          <a:p>
            <a:r>
              <a:rPr lang="de-DE" dirty="0" err="1">
                <a:solidFill>
                  <a:srgbClr val="000000"/>
                </a:solidFill>
                <a:latin typeface="Consolas" panose="020B0609020204030204" pitchFamily="49" charset="0"/>
              </a:rPr>
              <a:t>eor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R2,Bit1</a:t>
            </a:r>
            <a:endParaRPr lang="de-DE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e-DE" dirty="0" err="1">
                <a:solidFill>
                  <a:srgbClr val="000000"/>
                </a:solidFill>
                <a:latin typeface="Consolas" panose="020B0609020204030204" pitchFamily="49" charset="0"/>
              </a:rPr>
              <a:t>strb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R2</a:t>
            </a:r>
            <a:r>
              <a:rPr lang="de-DE" dirty="0">
                <a:solidFill>
                  <a:srgbClr val="000000"/>
                </a:solidFill>
                <a:latin typeface="Consolas" panose="020B0609020204030204" pitchFamily="49" charset="0"/>
              </a:rPr>
              <a:t>,[R1,ODR]</a:t>
            </a:r>
          </a:p>
          <a:p>
            <a:r>
              <a:rPr lang="de-D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b	schleife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24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5"/>
    </mc:Choice>
    <mc:Fallback xmlns="">
      <p:transition spd="slow" advTm="658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254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Breitbild</PresentationFormat>
  <Paragraphs>61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Wingdings</vt:lpstr>
      <vt:lpstr>Office Theme</vt:lpstr>
      <vt:lpstr>Timer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39</cp:revision>
  <dcterms:created xsi:type="dcterms:W3CDTF">2020-04-14T15:29:24Z</dcterms:created>
  <dcterms:modified xsi:type="dcterms:W3CDTF">2021-02-08T11:07:25Z</dcterms:modified>
</cp:coreProperties>
</file>